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53" r:id="rId5"/>
    <p:sldId id="329" r:id="rId6"/>
    <p:sldId id="354" r:id="rId7"/>
    <p:sldId id="331" r:id="rId8"/>
    <p:sldId id="345" r:id="rId9"/>
    <p:sldId id="358" r:id="rId10"/>
    <p:sldId id="357" r:id="rId11"/>
    <p:sldId id="364" r:id="rId12"/>
    <p:sldId id="347" r:id="rId13"/>
    <p:sldId id="348" r:id="rId14"/>
    <p:sldId id="349" r:id="rId15"/>
    <p:sldId id="359" r:id="rId16"/>
    <p:sldId id="351" r:id="rId17"/>
    <p:sldId id="360" r:id="rId18"/>
    <p:sldId id="352" r:id="rId19"/>
    <p:sldId id="361" r:id="rId20"/>
    <p:sldId id="362" r:id="rId21"/>
    <p:sldId id="363" r:id="rId22"/>
    <p:sldId id="35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966" autoAdjust="0"/>
  </p:normalViewPr>
  <p:slideViewPr>
    <p:cSldViewPr snapToGrid="0">
      <p:cViewPr varScale="1">
        <p:scale>
          <a:sx n="91" d="100"/>
          <a:sy n="91" d="100"/>
        </p:scale>
        <p:origin x="14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046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</p:spPr>
        <p:txBody>
          <a:bodyPr/>
          <a:lstStyle/>
          <a:p>
            <a:r>
              <a:rPr lang="en-US" dirty="0" smtClean="0"/>
              <a:t>"</a:t>
            </a:r>
            <a:r>
              <a:rPr lang="en-US" dirty="0"/>
              <a:t>Project Communication Management"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443C06-A530-329A-9ECC-3E048482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927018" cy="3814273"/>
          </a:xfrm>
        </p:spPr>
        <p:txBody>
          <a:bodyPr/>
          <a:lstStyle/>
          <a:p>
            <a:r>
              <a:rPr lang="en-US" dirty="0"/>
              <a:t>Inputs to Manage Communication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4E5619-0985-32B6-EC73-AFBCAB2F1C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2C321-51E3-42FB-272E-92F2DCF5A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56" y="1074253"/>
            <a:ext cx="6023370" cy="48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96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57FFDB-DFEC-7174-F23F-20C423A0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/>
          <a:lstStyle/>
          <a:p>
            <a:r>
              <a:rPr lang="en-US" dirty="0"/>
              <a:t>Tools and Techniques</a:t>
            </a:r>
          </a:p>
        </p:txBody>
      </p:sp>
      <p:pic>
        <p:nvPicPr>
          <p:cNvPr id="8" name="Picture Placeholder 7" descr="Close up of yellow flowers">
            <a:extLst>
              <a:ext uri="{FF2B5EF4-FFF2-40B4-BE49-F238E27FC236}">
                <a16:creationId xmlns:a16="http://schemas.microsoft.com/office/drawing/2014/main" id="{A30CECCA-DB43-3EBC-1ED9-4E7CD74EE3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434464" cy="68580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F157F0-FCC9-135B-D7C0-66741C6265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090ED-AB65-F860-A6D0-5F6E60E17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7F3019B-906B-CFD4-F020-35F0620A5A75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5194300" y="3244942"/>
            <a:ext cx="6829087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Communication Requirements Analysis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Determine the type and frequency of communication needed.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Technology Selection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 Zoom for virtual meetings, Google Docs for document sharing.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Communication Methods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Push: Emails or reports sent to stakeholders.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Pull: Information stored on portals for stakeholders to access as needed.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Interactive: Real-time discussions via meetings or calls.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428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C47E671-4FBD-9D26-F92D-4FB63A01B0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146" b="11146"/>
          <a:stretch>
            <a:fillRect/>
          </a:stretch>
        </p:blipFill>
        <p:spPr>
          <a:xfrm>
            <a:off x="1502004" y="1237267"/>
            <a:ext cx="9187992" cy="5168246"/>
          </a:xfrm>
        </p:spPr>
      </p:pic>
    </p:spTree>
    <p:extLst>
      <p:ext uri="{BB962C8B-B14F-4D97-AF65-F5344CB8AC3E}">
        <p14:creationId xmlns:p14="http://schemas.microsoft.com/office/powerpoint/2010/main" val="468615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246B-8AB7-A0C9-C6DD-5D9F49D5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Outputs from Manage Communication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0DCAFD-6C4D-D08A-CF94-0DA099CE4B5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Deliverables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Progress Reports: Updates on milestones, deadlines, and risks.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Logs: Issues or decision logs for transparency.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Examples</a:t>
            </a:r>
            <a:r>
              <a:rPr lang="en-US" dirty="0"/>
              <a:t>: Weekly status updates, project newsletters.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F99439-1EDB-4E13-5595-B32899617D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51A59-0D86-B758-5926-53062622A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81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3D2B483A-33F3-89C5-03FC-07CE9F8499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ACA537-3A78-9EBA-AF70-67E253037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747712"/>
            <a:ext cx="90297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12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0DBD-0B2D-6832-A30D-1A7031851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Communication Management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5A5A04-AC5B-B4F0-7404-47D8B3C743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5138A-B125-D716-1DF1-A12D0FBDFA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5DF464B-1162-D973-C227-466DFBB2B41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1719244" y="2964621"/>
            <a:ext cx="795493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Cultural Barriers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Language differences or work style disparities.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Technology Misuse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Over-reliance on tools can cause misunderstandings.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Stakeholder Misalignment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Different expectations or priorities.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Regular check-ins and active listening. </a:t>
            </a:r>
          </a:p>
        </p:txBody>
      </p:sp>
    </p:spTree>
    <p:extLst>
      <p:ext uri="{BB962C8B-B14F-4D97-AF65-F5344CB8AC3E}">
        <p14:creationId xmlns:p14="http://schemas.microsoft.com/office/powerpoint/2010/main" val="3316775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25FF-97B9-964A-CF12-699DB8607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8965456" cy="1600200"/>
          </a:xfrm>
        </p:spPr>
        <p:txBody>
          <a:bodyPr/>
          <a:lstStyle/>
          <a:p>
            <a:r>
              <a:rPr lang="en-US" dirty="0"/>
              <a:t>Best Practices for Effective Communication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5A2995-D7C4-D94C-53AC-4023B7BDDE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35A52-BEE6-5C30-E243-162F1AB493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F868FE2-8447-85DF-9840-F7FCEF7026F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838200" y="2509350"/>
            <a:ext cx="8395247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Clarity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Ensure all messages are clear and concise.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Engagement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 visuals like charts and infographics for better understanding.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Feedback Loops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Encourage open dialogue to confirm understanding.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Adopt modern tools like Trello or Asana for streamlined communication. </a:t>
            </a:r>
          </a:p>
        </p:txBody>
      </p:sp>
    </p:spTree>
    <p:extLst>
      <p:ext uri="{BB962C8B-B14F-4D97-AF65-F5344CB8AC3E}">
        <p14:creationId xmlns:p14="http://schemas.microsoft.com/office/powerpoint/2010/main" val="3947785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4AC9B6-BE84-9C77-4F7F-C4622FCA5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12" y="358219"/>
            <a:ext cx="9237160" cy="584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59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51FC-4B7F-E751-D02E-EC83890AD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CBF23E-3EBC-3D6A-ED34-1ECE2EB469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D3298-EF65-79CA-CD12-BF9F3373B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EBAE0-4F31-9DB3-91D9-670E0A87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B4D8BCB-6AE2-72B8-4CE2-C1AC58AB5DF2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 bwMode="auto">
          <a:xfrm>
            <a:off x="6099047" y="3719568"/>
            <a:ext cx="565196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Communication is a cornerstone of project success.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proper planning and management, you can avoid conflicts and ensure project goals are achieved.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transparency and stakeholder involvement. </a:t>
            </a:r>
          </a:p>
        </p:txBody>
      </p:sp>
      <p:pic>
        <p:nvPicPr>
          <p:cNvPr id="8" name="Picture Placeholder 11" descr="A close up of white and pink flowers">
            <a:extLst>
              <a:ext uri="{FF2B5EF4-FFF2-40B4-BE49-F238E27FC236}">
                <a16:creationId xmlns:a16="http://schemas.microsoft.com/office/drawing/2014/main" id="{329253E7-49F1-D4F5-E43B-181F1B4786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2994"/>
            <a:ext cx="5199352" cy="689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80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0EEFD76-961F-2D75-7816-CB3B97460B4E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 bwMode="auto">
          <a:xfrm>
            <a:off x="6099175" y="3161457"/>
            <a:ext cx="512512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Importance of Communication in Projects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Processes in Communication Management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Tools and Techniques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Inputs and Outputs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Challenges in Project Communication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Practices for Effective Communication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427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The power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of communication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“</a:t>
            </a:r>
            <a:r>
              <a:rPr lang="en-US" sz="4000" dirty="0"/>
              <a:t>Communication is the bridge that turns ideas into action and dreams into reality.”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  <a:noFill/>
        </p:spPr>
        <p:txBody>
          <a:bodyPr>
            <a:noAutofit/>
          </a:bodyPr>
          <a:lstStyle/>
          <a:p>
            <a:r>
              <a:rPr lang="en-US" dirty="0"/>
              <a:t>Introduction to Project Communication Management</a:t>
            </a:r>
          </a:p>
        </p:txBody>
      </p:sp>
      <p:pic>
        <p:nvPicPr>
          <p:cNvPr id="9" name="Picture Placeholder 5" descr="A group of orange flowers">
            <a:extLst>
              <a:ext uri="{FF2B5EF4-FFF2-40B4-BE49-F238E27FC236}">
                <a16:creationId xmlns:a16="http://schemas.microsoft.com/office/drawing/2014/main" id="{B0E612D5-D631-0C31-BE9E-287392433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01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4488" y="0"/>
            <a:ext cx="4434464" cy="6858000"/>
          </a:xfrm>
          <a:solidFill>
            <a:schemeClr val="bg1">
              <a:lumMod val="95000"/>
            </a:schemeClr>
          </a:solidFill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ECF18098-0B0C-204B-3B1F-1BEAD06EBD7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73377" y="3608557"/>
            <a:ext cx="7372563" cy="2923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Communication Management involves processes and activities to ensure timely, accurate, and effective exchange of information among project stakeholders.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Objectives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 all stakeholders receive the necessary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Facilitate collaboration to meet project goals.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Minimize miscommunication and conflicts.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Interesting Fact: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“Poor communication is cited as a leading factor in 30% of project failures.”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9" y="1408176"/>
            <a:ext cx="4506012" cy="3886200"/>
          </a:xfrm>
          <a:noFill/>
        </p:spPr>
        <p:txBody>
          <a:bodyPr>
            <a:normAutofit/>
          </a:bodyPr>
          <a:lstStyle/>
          <a:p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Importance of Good Communication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D929C-9009-957F-5897-9AA1649E6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4DFAF3-B090-9507-5D32-818E5978F016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5724525" y="2212592"/>
            <a:ext cx="6318318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Points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Bridges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cultural and organizational gaps.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team alignment and reduces confusion.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Builds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trust among stakeholders.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Real-Life Example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Challenger Space Shuttle disaster (1986) partially resulted from a failure in effective communication about critical safety concerns.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E4C616-FC32-01E0-CDD3-689780A74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882" y="327223"/>
            <a:ext cx="5978705" cy="58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31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BE985BD-4BF2-07A8-61B9-4E956874E4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327" b="33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2516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045455" y="1434348"/>
            <a:ext cx="5217701" cy="2911149"/>
          </a:xfrm>
        </p:spPr>
        <p:txBody>
          <a:bodyPr>
            <a:normAutofit/>
          </a:bodyPr>
          <a:lstStyle/>
          <a:p>
            <a:r>
              <a:rPr lang="en-US" b="1" smtClean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Communication Management Process</a:t>
            </a:r>
            <a:endParaRPr lang="en-US" b="1" dirty="0" smtClean="0">
              <a:solidFill>
                <a:sysClr val="windowText" lastClr="000000"/>
              </a:solidFill>
              <a:latin typeface="Arial Black" panose="020B0A04020102020204" pitchFamily="34" charset="0"/>
            </a:endParaRPr>
          </a:p>
          <a:p>
            <a:pPr algn="l"/>
            <a:endParaRPr lang="en-US" b="1" dirty="0" smtClean="0">
              <a:solidFill>
                <a:sysClr val="windowText" lastClr="000000"/>
              </a:solidFill>
              <a:latin typeface="Arial Black" panose="020B0A04020102020204" pitchFamily="34" charset="0"/>
            </a:endParaRPr>
          </a:p>
          <a:p>
            <a:pPr marL="457200" indent="-457200" algn="l">
              <a:buAutoNum type="arabicPeriod"/>
            </a:pPr>
            <a:r>
              <a:rPr lang="en-US" b="1" dirty="0" smtClean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Plan </a:t>
            </a:r>
            <a:r>
              <a:rPr lang="en-US" b="1" dirty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Communications </a:t>
            </a:r>
            <a:r>
              <a:rPr lang="en-US" b="1" dirty="0" smtClean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Management</a:t>
            </a:r>
          </a:p>
          <a:p>
            <a:pPr marL="457200" indent="-457200" algn="l">
              <a:buAutoNum type="arabicPeriod"/>
            </a:pPr>
            <a:r>
              <a:rPr lang="en-US" b="1" dirty="0" smtClean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Manage Communications</a:t>
            </a:r>
          </a:p>
          <a:p>
            <a:pPr marL="457200" indent="-457200" algn="l">
              <a:buAutoNum type="arabicPeriod"/>
            </a:pPr>
            <a:r>
              <a:rPr lang="en-US" b="1" dirty="0" smtClean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Monitor </a:t>
            </a:r>
            <a:r>
              <a:rPr lang="en-US" b="1" dirty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Communications</a:t>
            </a:r>
          </a:p>
          <a:p>
            <a:endParaRPr lang="en-US" b="1" dirty="0">
              <a:solidFill>
                <a:sysClr val="windowText" lastClr="000000"/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0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Communication Management Processes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593D07-3857-8A04-606E-258D1E9908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>
            <a:normAutofit fontScale="62500" lnSpcReduction="20000"/>
          </a:bodyPr>
          <a:lstStyle/>
          <a:p>
            <a:r>
              <a:rPr lang="en-US" sz="3300" b="1" dirty="0">
                <a:latin typeface="Arial Black" panose="020B0A04020102020204" pitchFamily="34" charset="0"/>
              </a:rPr>
              <a:t>Plan Communications Management</a:t>
            </a:r>
          </a:p>
          <a:p>
            <a:endParaRPr lang="en-US" sz="3300" b="1" dirty="0">
              <a:latin typeface="Arial Black" panose="020B0A04020102020204" pitchFamily="34" charset="0"/>
            </a:endParaRPr>
          </a:p>
          <a:p>
            <a:r>
              <a:rPr lang="en-US" sz="2900" b="1" dirty="0">
                <a:latin typeface="Arial Black" panose="020B0A04020102020204" pitchFamily="34" charset="0"/>
              </a:rPr>
              <a:t>Purpose: </a:t>
            </a:r>
            <a:r>
              <a:rPr lang="en-US" dirty="0"/>
              <a:t>Create a tailored communication plan to address stakeholder needs.</a:t>
            </a:r>
          </a:p>
          <a:p>
            <a:r>
              <a:rPr lang="en-US" sz="2900" b="1" dirty="0">
                <a:latin typeface="Arial Black" panose="020B0A04020102020204" pitchFamily="34" charset="0"/>
              </a:rPr>
              <a:t>Steps</a:t>
            </a:r>
            <a:r>
              <a:rPr lang="en-US" sz="2900" dirty="0">
                <a:latin typeface="Arial Black" panose="020B0A040201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Identify stakeholders and their communication needs.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communication tools and methods (e.g., meetings, emails, reports).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Define frequency and responsibility for communication.</a:t>
            </a:r>
          </a:p>
          <a:p>
            <a:r>
              <a:rPr lang="en-US" sz="2900" b="1" dirty="0">
                <a:latin typeface="Arial Black" panose="020B0A04020102020204" pitchFamily="34" charset="0"/>
              </a:rPr>
              <a:t>Output</a:t>
            </a:r>
            <a:r>
              <a:rPr lang="en-US" sz="2900" dirty="0">
                <a:latin typeface="Arial Black" panose="020B0A04020102020204" pitchFamily="34" charset="0"/>
              </a:rPr>
              <a:t>: </a:t>
            </a:r>
            <a:r>
              <a:rPr lang="en-US" dirty="0"/>
              <a:t>Communication Management Plan.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5BB6B2-ED6A-BB7C-2FF7-FB65908901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>
            <a:normAutofit fontScale="62500" lnSpcReduction="20000"/>
          </a:bodyPr>
          <a:lstStyle/>
          <a:p>
            <a:r>
              <a:rPr lang="en-US" sz="2900" b="1" dirty="0">
                <a:latin typeface="Arial Black" panose="020B0A04020102020204" pitchFamily="34" charset="0"/>
              </a:rPr>
              <a:t>Manage Communications</a:t>
            </a:r>
          </a:p>
          <a:p>
            <a:r>
              <a:rPr lang="en-US" sz="2900" b="1" dirty="0">
                <a:latin typeface="Arial Black" panose="020B0A04020102020204" pitchFamily="34" charset="0"/>
              </a:rPr>
              <a:t>Purpose</a:t>
            </a:r>
            <a:r>
              <a:rPr lang="en-US" sz="2900" dirty="0">
                <a:latin typeface="Arial Black" panose="020B0A04020102020204" pitchFamily="34" charset="0"/>
              </a:rPr>
              <a:t>: </a:t>
            </a:r>
            <a:r>
              <a:rPr lang="en-US" dirty="0"/>
              <a:t>Execute the communication plan and distribute information effectively.</a:t>
            </a:r>
          </a:p>
          <a:p>
            <a:r>
              <a:rPr lang="en-US" sz="2900" b="1" dirty="0">
                <a:latin typeface="Arial Black" panose="020B0A04020102020204" pitchFamily="34" charset="0"/>
              </a:rPr>
              <a:t>Tools</a:t>
            </a:r>
            <a:r>
              <a:rPr lang="en-US" sz="2900" dirty="0">
                <a:latin typeface="Arial Black" panose="020B0A040201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Email systems for documentation.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Collaborative tools like Slack, Microsoft Teams.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Video conferencing for real-time updates.</a:t>
            </a:r>
          </a:p>
          <a:p>
            <a:r>
              <a:rPr lang="en-US" sz="2900" b="1" dirty="0">
                <a:latin typeface="Arial Black" panose="020B0A04020102020204" pitchFamily="34" charset="0"/>
              </a:rPr>
              <a:t>Monitor Communications</a:t>
            </a:r>
          </a:p>
          <a:p>
            <a:r>
              <a:rPr lang="en-US" sz="2900" b="1" dirty="0">
                <a:latin typeface="Arial Black" panose="020B0A04020102020204" pitchFamily="34" charset="0"/>
              </a:rPr>
              <a:t>Purpose</a:t>
            </a:r>
            <a:r>
              <a:rPr lang="en-US" sz="2900" dirty="0">
                <a:latin typeface="Arial Black" panose="020B0A04020102020204" pitchFamily="34" charset="0"/>
              </a:rPr>
              <a:t>: </a:t>
            </a:r>
            <a:r>
              <a:rPr lang="en-US" dirty="0"/>
              <a:t>Assess and ensure communication needs are met throughout the project lifecycle.</a:t>
            </a:r>
          </a:p>
          <a:p>
            <a:r>
              <a:rPr lang="en-US" sz="2900" b="1" dirty="0">
                <a:latin typeface="Arial Black" panose="020B0A04020102020204" pitchFamily="34" charset="0"/>
              </a:rPr>
              <a:t>Methods</a:t>
            </a:r>
            <a:r>
              <a:rPr lang="en-US" sz="2900" dirty="0">
                <a:latin typeface="Arial Black" panose="020B0A04020102020204" pitchFamily="34" charset="0"/>
              </a:rPr>
              <a:t>: </a:t>
            </a:r>
            <a:r>
              <a:rPr lang="en-US" dirty="0"/>
              <a:t>Stakeholder surveys, observation, and feedback loops.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84BFC8-02DA-464F-AE97-4951BE47415C}">
  <ds:schemaRefs>
    <ds:schemaRef ds:uri="71af3243-3dd4-4a8d-8c0d-dd76da1f02a5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230e9df3-be65-4c73-a93b-d1236ebd677e"/>
    <ds:schemaRef ds:uri="http://schemas.microsoft.com/sharepoint/v3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</TotalTime>
  <Words>506</Words>
  <Application>Microsoft Office PowerPoint</Application>
  <PresentationFormat>Widescreen</PresentationFormat>
  <Paragraphs>110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Gill Sans Nova Light</vt:lpstr>
      <vt:lpstr>Arial</vt:lpstr>
      <vt:lpstr>Arial Black</vt:lpstr>
      <vt:lpstr>Baskerville Old Face</vt:lpstr>
      <vt:lpstr>Calibri</vt:lpstr>
      <vt:lpstr>Custom</vt:lpstr>
      <vt:lpstr>"Project Communication Management"</vt:lpstr>
      <vt:lpstr>Outline</vt:lpstr>
      <vt:lpstr>The power  of communication  “Communication is the bridge that turns ideas into action and dreams into reality.”</vt:lpstr>
      <vt:lpstr>Introduction to Project Communication Management</vt:lpstr>
      <vt:lpstr>  Importance of Good Communication</vt:lpstr>
      <vt:lpstr>PowerPoint Presentation</vt:lpstr>
      <vt:lpstr>PowerPoint Presentation</vt:lpstr>
      <vt:lpstr>PowerPoint Presentation</vt:lpstr>
      <vt:lpstr>Communication Management Processes</vt:lpstr>
      <vt:lpstr>Inputs to Manage Communication</vt:lpstr>
      <vt:lpstr>Tools and Techniques</vt:lpstr>
      <vt:lpstr>PowerPoint Presentation</vt:lpstr>
      <vt:lpstr>Outputs from Manage Communication</vt:lpstr>
      <vt:lpstr>PowerPoint Presentation</vt:lpstr>
      <vt:lpstr>Challenges in Communication Management</vt:lpstr>
      <vt:lpstr>Best Practices for Effective Communication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Title: "Project Communication Management"</dc:title>
  <dc:creator>Ali Shan</dc:creator>
  <cp:lastModifiedBy>Sarah</cp:lastModifiedBy>
  <cp:revision>7</cp:revision>
  <dcterms:created xsi:type="dcterms:W3CDTF">2024-12-08T16:06:32Z</dcterms:created>
  <dcterms:modified xsi:type="dcterms:W3CDTF">2025-05-19T00:44:38Z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